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6" r:id="rId3"/>
    <p:sldId id="268" r:id="rId4"/>
    <p:sldId id="271" r:id="rId5"/>
    <p:sldId id="260" r:id="rId6"/>
    <p:sldId id="262" r:id="rId7"/>
    <p:sldId id="263" r:id="rId8"/>
    <p:sldId id="269" r:id="rId9"/>
    <p:sldId id="259" r:id="rId10"/>
    <p:sldId id="273" r:id="rId11"/>
    <p:sldId id="272" r:id="rId12"/>
    <p:sldId id="278" r:id="rId13"/>
    <p:sldId id="274" r:id="rId14"/>
    <p:sldId id="275" r:id="rId15"/>
    <p:sldId id="277" r:id="rId16"/>
    <p:sldId id="276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1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E8884-3D1D-4646-9001-C26AA4D600E2}" type="datetimeFigureOut">
              <a:rPr lang="en-US" smtClean="0"/>
              <a:t>7/7/14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A832-89EE-C148-84CC-4E338E0C8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3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CDC7-52A5-9C49-AE0D-30C8164EC0B1}" type="datetimeFigureOut">
              <a:rPr lang="en-US" smtClean="0"/>
              <a:t>7/7/14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48659-7394-704A-82FE-09076C5A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48659-7394-704A-82FE-09076C5A6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B8EF-5B5B-A541-92DB-BCBCCC01F7A8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062-E492-884A-9883-6CB558239626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6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613C-4AC9-2840-BA1C-DC05CD1C26B3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837A4F-510F-7D44-9C25-C00923D74FBC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C775-D3E5-4B0C-A0F6-B7533940F90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9FF192-275F-2643-9A2F-B6BEAEA5116A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D883-3015-4820-A588-D31DFE3379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8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CFB4E6F-FFD4-0D49-B2BA-5F5B1A17F24E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FF9A9-1F56-44D3-B972-75CB089179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1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18ECF5-19ED-9145-B8A6-4BA8D4532A31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4D70-921C-49A0-961D-128644B77C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90A5EF3-BE67-A94F-8E1D-2975841ADBD5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CEA7-22E6-4399-B0E8-8F779984F2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1A386B1-C485-A04E-9898-918AE62DD5A9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EFCE-89B9-4791-829F-CED4300DA5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404EAD-BE24-5F4D-8ECE-704CB1B4BF19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4A1B-7A77-4189-9DA2-6DE57A2AE9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8CDA08-A701-1E45-B8FF-92771927FFCA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A6B8-8514-4438-8861-9989274FE9F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B4FE-8FC5-E148-A91A-26912F4732F4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D404B2A-5CEA-7745-8BA6-5F0503C87E64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3F76-2E5C-4FF2-884C-F75C974A77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2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2A0D593-209F-9441-A10D-C1F76A174F7F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007E-5084-4CEB-957D-08849FDC608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66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461A1D4-FC4B-5144-81B4-47E5D945AE89}" type="datetime1">
              <a:rPr lang="en-US" smtClean="0">
                <a:solidFill>
                  <a:prstClr val="black"/>
                </a:solidFill>
                <a:latin typeface="Arial" charset="0"/>
              </a:rPr>
              <a:t>7/7/14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E2F0-ECBA-4F1A-A2FE-9188487B46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31A-CBAB-A44E-B523-A74CD49C017E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0199-B7F9-6745-9724-C46247659F46}" type="datetime1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323A-E5C8-6F4F-8357-38DD741BF1BF}" type="datetime1">
              <a:rPr lang="en-US" smtClean="0"/>
              <a:t>7/7/14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14B9-AEFC-E144-B52F-8B16C34016FD}" type="datetime1">
              <a:rPr lang="en-US" smtClean="0"/>
              <a:t>7/7/14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113C-2F07-5145-BF0D-7B3C28528EC9}" type="datetime1">
              <a:rPr lang="en-US" smtClean="0"/>
              <a:t>7/7/14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8774-63A5-B64C-8D32-B60443B85D72}" type="datetime1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9BD-6940-C04B-90A7-6A81A0DADFE1}" type="datetime1">
              <a:rPr lang="en-US" smtClean="0"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692B-A7A3-9F49-A055-F9447564398C}" type="datetime1">
              <a:rPr lang="en-US" smtClean="0"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CD3D-338F-B04D-9C5D-1CC86693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A8EACD0-DDAD-8047-A613-1C738F07B227}" type="slidenum">
              <a:rPr lang="en-US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7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4648200" y="28956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"/>
                <a:cs typeface="Times"/>
              </a:rPr>
              <a:t>HCAL-J Status</a:t>
            </a:r>
            <a:endParaRPr lang="en-US" sz="36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2641" y="2689086"/>
            <a:ext cx="7830237" cy="3886200"/>
            <a:chOff x="1114081" y="2104430"/>
            <a:chExt cx="7830237" cy="3886200"/>
          </a:xfrm>
        </p:grpSpPr>
        <p:grpSp>
          <p:nvGrpSpPr>
            <p:cNvPr id="2" name="Group 1"/>
            <p:cNvGrpSpPr/>
            <p:nvPr/>
          </p:nvGrpSpPr>
          <p:grpSpPr>
            <a:xfrm>
              <a:off x="1114081" y="2104430"/>
              <a:ext cx="7830237" cy="3886200"/>
              <a:chOff x="457200" y="1295400"/>
              <a:chExt cx="7830237" cy="38862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7200" y="1295400"/>
                <a:ext cx="5452124" cy="3886200"/>
                <a:chOff x="457200" y="2057400"/>
                <a:chExt cx="5452124" cy="3886200"/>
              </a:xfrm>
            </p:grpSpPr>
            <p:pic>
              <p:nvPicPr>
                <p:cNvPr id="4" name="Picture 3" descr="SBS schematic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" y="2057400"/>
                  <a:ext cx="5452124" cy="2895600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2514600" y="4114800"/>
                  <a:ext cx="533400" cy="13716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scene3d>
                  <a:camera prst="orthographicFront">
                    <a:rot lat="3900001" lon="17699982" rev="21299999"/>
                  </a:camera>
                  <a:lightRig rig="threePt" dir="t"/>
                </a:scene3d>
                <a:sp3d extrusionH="1270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124200" y="4419600"/>
                  <a:ext cx="381000" cy="1524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cene3d>
                  <a:camera prst="orthographicFront">
                    <a:rot lat="3603853" lon="17804256" rev="21392603"/>
                  </a:camera>
                  <a:lightRig rig="threePt" dir="t"/>
                </a:scene3d>
                <a:sp3d extrusionH="5080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724400" y="1447800"/>
                <a:ext cx="3563037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   Hadron Calorimeter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  HCAL-J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859" y="4114800"/>
                <a:ext cx="18466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5389880" y="2529840"/>
              <a:ext cx="533400" cy="228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84924" y="1320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SBS Collaboration Meeting</a:t>
            </a:r>
          </a:p>
          <a:p>
            <a:r>
              <a:rPr lang="en-US" sz="2000" dirty="0" smtClean="0"/>
              <a:t>July, 2014</a:t>
            </a:r>
          </a:p>
          <a:p>
            <a:r>
              <a:rPr lang="en-US" sz="2000" dirty="0" smtClean="0"/>
              <a:t>G. B. Franklin</a:t>
            </a:r>
          </a:p>
          <a:p>
            <a:r>
              <a:rPr lang="en-US" sz="2000" dirty="0" smtClean="0"/>
              <a:t>Carnegie Mellon University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/</a:t>
            </a:r>
            <a:r>
              <a:rPr lang="en-US" dirty="0"/>
              <a:t>8</a:t>
            </a:r>
            <a:r>
              <a:rPr lang="en-US" dirty="0" smtClean="0"/>
              <a:t>/2014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6520" y="4187230"/>
            <a:ext cx="172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Carnegie Mellon</a:t>
            </a:r>
          </a:p>
          <a:p>
            <a:r>
              <a:rPr lang="en-US" dirty="0" smtClean="0"/>
              <a:t>INFN, Catania</a:t>
            </a:r>
          </a:p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014" y="0"/>
            <a:ext cx="9220200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Simulated Hadron Time Resolution  </a:t>
            </a:r>
            <a:r>
              <a:rPr lang="en-US" sz="2000" dirty="0" smtClean="0">
                <a:solidFill>
                  <a:srgbClr val="000000"/>
                </a:solidFill>
              </a:rPr>
              <a:t>V. </a:t>
            </a:r>
            <a:r>
              <a:rPr lang="en-US" sz="2000" dirty="0" err="1" smtClean="0">
                <a:solidFill>
                  <a:srgbClr val="000000"/>
                </a:solidFill>
              </a:rPr>
              <a:t>Mamyan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11341"/>
            <a:ext cx="9166186" cy="184665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Tuned for measured intrinsic resolution</a:t>
            </a:r>
          </a:p>
          <a:p>
            <a:r>
              <a:rPr lang="en-US" sz="2400" dirty="0" smtClean="0"/>
              <a:t>	But no significant improvement predicted for improved light guide</a:t>
            </a:r>
          </a:p>
          <a:p>
            <a:endParaRPr lang="en-US" sz="2400" dirty="0" smtClean="0"/>
          </a:p>
          <a:p>
            <a:r>
              <a:rPr lang="en-US" sz="2400" dirty="0" smtClean="0"/>
              <a:t>	Note</a:t>
            </a:r>
            <a:r>
              <a:rPr lang="en-US" sz="2400" dirty="0"/>
              <a:t>: COMPASS HCAL 2</a:t>
            </a:r>
            <a:r>
              <a:rPr lang="en-US" sz="2400" dirty="0" smtClean="0"/>
              <a:t>.7 </a:t>
            </a:r>
            <a:r>
              <a:rPr lang="en-US" sz="2400" dirty="0" err="1" smtClean="0"/>
              <a:t>GeV</a:t>
            </a:r>
            <a:r>
              <a:rPr lang="en-US" sz="2400" dirty="0" smtClean="0"/>
              <a:t> neutron simulation: </a:t>
            </a:r>
            <a:r>
              <a:rPr lang="en-US" sz="2400" dirty="0" err="1"/>
              <a:t>σ</a:t>
            </a:r>
            <a:r>
              <a:rPr lang="en-US" sz="2400" dirty="0"/>
              <a:t> = </a:t>
            </a:r>
            <a:r>
              <a:rPr lang="en-US" sz="2400" dirty="0" smtClean="0"/>
              <a:t>1.64 ns </a:t>
            </a:r>
            <a:endParaRPr lang="en-US" sz="24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87500" y="1043007"/>
            <a:ext cx="5696009" cy="3857614"/>
            <a:chOff x="1587500" y="1043007"/>
            <a:chExt cx="5696009" cy="3857614"/>
          </a:xfrm>
        </p:grpSpPr>
        <p:pic>
          <p:nvPicPr>
            <p:cNvPr id="6" name="Picture 5" descr="time_resol_withtitle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0" y="1043007"/>
              <a:ext cx="5696009" cy="385761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59000" y="2209800"/>
              <a:ext cx="4699000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30890" y="1487964"/>
              <a:ext cx="8002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750 </a:t>
              </a:r>
              <a:r>
                <a:rPr lang="en-US" dirty="0" err="1" smtClean="0">
                  <a:solidFill>
                    <a:schemeClr val="accent2"/>
                  </a:solidFill>
                </a:rPr>
                <a:t>ps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936761" y="1857296"/>
              <a:ext cx="394130" cy="263604"/>
            </a:xfrm>
            <a:prstGeom prst="straightConnector1">
              <a:avLst/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3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051" y="1086428"/>
            <a:ext cx="449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Design Documentation in progress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589754"/>
            <a:ext cx="9144000" cy="224676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Status of Production Preparation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Design documentation </a:t>
            </a:r>
            <a:r>
              <a:rPr lang="en-US" sz="2000" dirty="0"/>
              <a:t>in </a:t>
            </a:r>
            <a:r>
              <a:rPr lang="en-US" sz="2000" dirty="0" smtClean="0"/>
              <a:t>progress</a:t>
            </a:r>
            <a:endParaRPr lang="en-US" sz="2800" dirty="0"/>
          </a:p>
        </p:txBody>
      </p:sp>
      <p:pic>
        <p:nvPicPr>
          <p:cNvPr id="10" name="Picture 9" descr="Screen Shot 2014-04-08 at 8.4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95">
            <a:off x="0" y="2260600"/>
            <a:ext cx="5915035" cy="4597400"/>
          </a:xfrm>
          <a:prstGeom prst="rect">
            <a:avLst/>
          </a:prstGeom>
        </p:spPr>
      </p:pic>
      <p:pic>
        <p:nvPicPr>
          <p:cNvPr id="3" name="Picture 2" descr="Screen Shot 2014-04-08 at 8.4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014">
            <a:off x="4889500" y="3120360"/>
            <a:ext cx="3822700" cy="29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LS Box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3"/>
          <a:stretch/>
        </p:blipFill>
        <p:spPr>
          <a:xfrm rot="5400000">
            <a:off x="5772642" y="527326"/>
            <a:ext cx="2688336" cy="23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339" y="1335039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300 BC-420 Wavelength Shifters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Purchased from St. </a:t>
            </a:r>
            <a:r>
              <a:rPr lang="en-US" sz="2000" dirty="0" err="1" smtClean="0"/>
              <a:t>Gobain</a:t>
            </a:r>
            <a:r>
              <a:rPr lang="en-US" sz="2000" dirty="0" smtClean="0"/>
              <a:t> by INFN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Received at Carnegie Mellon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9648" y="961736"/>
            <a:ext cx="353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Wavelength Shifters Acquired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645" y="3298536"/>
            <a:ext cx="363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Light Guide Design Changes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48" y="3698646"/>
            <a:ext cx="485261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Injection-molded components tested: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Poor light transmission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Laser-cut components tested: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Achieved adequate transmission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change to 3-piece design?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Next prototype in a couple weeks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Will test hydrogen-oxygen flame polishing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1526" y="6071433"/>
            <a:ext cx="288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5-piece laser-cut Light Guide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4100" y="3581400"/>
            <a:ext cx="180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Crates of WLSs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100" y="457200"/>
            <a:ext cx="26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Major Components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" name="Picture 13" descr="WLS_on_light_gui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9" r="-11742" b="-37"/>
          <a:stretch/>
        </p:blipFill>
        <p:spPr>
          <a:xfrm rot="5400000">
            <a:off x="5580814" y="3691728"/>
            <a:ext cx="312724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151" y="854364"/>
            <a:ext cx="55835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Produced by FNAL Extrusion Facilities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 cm x 69 cm </a:t>
            </a:r>
            <a:r>
              <a:rPr lang="en-US" sz="2000" dirty="0" smtClean="0">
                <a:solidFill>
                  <a:srgbClr val="FF0000"/>
                </a:solidFill>
              </a:rPr>
              <a:t>x 3.6 km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Thanks to Dr. Anna </a:t>
            </a:r>
            <a:r>
              <a:rPr lang="en-US" sz="2000" dirty="0" err="1" smtClean="0"/>
              <a:t>Pla-Dalmau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First 80 pieces cut (1 module),  only 24,000 to go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8789" y="315576"/>
            <a:ext cx="7398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Custom Extruded Scintillator Delivered to CMU in March 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ScintInOpen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296" y="3249146"/>
            <a:ext cx="2945375" cy="2209031"/>
          </a:xfrm>
          <a:prstGeom prst="rect">
            <a:avLst/>
          </a:prstGeom>
        </p:spPr>
      </p:pic>
      <p:pic>
        <p:nvPicPr>
          <p:cNvPr id="3" name="Picture 2" descr="ScintInFourBox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49051" y="2776296"/>
            <a:ext cx="4064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0" y="5994400"/>
            <a:ext cx="410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 Crates of Scintillator  (3.6 km)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158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151" y="854364"/>
            <a:ext cx="447537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28 tons of Iron absorbers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Purchased by </a:t>
            </a:r>
            <a:r>
              <a:rPr lang="en-US" sz="2000" dirty="0" err="1" smtClean="0"/>
              <a:t>JLab</a:t>
            </a:r>
            <a:r>
              <a:rPr lang="en-US" sz="2000" dirty="0" smtClean="0"/>
              <a:t> &amp; INFN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9 </a:t>
            </a:r>
            <a:r>
              <a:rPr lang="en-US" sz="2000" dirty="0" smtClean="0"/>
              <a:t>tons to be delivered </a:t>
            </a:r>
            <a:r>
              <a:rPr lang="en-US" sz="2000" dirty="0" smtClean="0"/>
              <a:t>to CMU Friday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Near future</a:t>
            </a:r>
          </a:p>
          <a:p>
            <a:pPr lvl="1"/>
            <a:r>
              <a:rPr lang="en-US" sz="2000" dirty="0" smtClean="0"/>
              <a:t>24,000 cut scintillator pieces  </a:t>
            </a:r>
          </a:p>
          <a:p>
            <a:pPr lvl="1"/>
            <a:r>
              <a:rPr lang="en-US" sz="2000" dirty="0" smtClean="0"/>
              <a:t>   1,800  Iron ribs (with tapped holes)</a:t>
            </a:r>
          </a:p>
          <a:p>
            <a:pPr lvl="1"/>
            <a:r>
              <a:rPr lang="en-US" sz="2000" dirty="0" smtClean="0"/>
              <a:t>      300  </a:t>
            </a:r>
            <a:r>
              <a:rPr lang="en-US" sz="2000" dirty="0"/>
              <a:t>Aluminum back end </a:t>
            </a:r>
            <a:r>
              <a:rPr lang="en-US" sz="2000" dirty="0" smtClean="0"/>
              <a:t>plates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300  Iron front end plates</a:t>
            </a:r>
            <a:endParaRPr lang="en-US" sz="2000" dirty="0"/>
          </a:p>
          <a:p>
            <a:pPr lvl="1"/>
            <a:r>
              <a:rPr lang="en-US" sz="2000" dirty="0" smtClean="0"/>
              <a:t>      300  Cans and lids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LED/fiber optics monitor system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HCAL-CAL  (B. Quinn)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8789" y="315576"/>
            <a:ext cx="408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Major Remaining Components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ProtoOneHalfUnloa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9939" y="1285241"/>
            <a:ext cx="406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438" y="5018424"/>
            <a:ext cx="798167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Future Milestones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Module </a:t>
            </a:r>
            <a:r>
              <a:rPr lang="en-US" sz="2000" dirty="0"/>
              <a:t>construction initiated</a:t>
            </a:r>
            <a:r>
              <a:rPr lang="en-US" sz="2000" dirty="0" smtClean="0"/>
              <a:t>:		October </a:t>
            </a:r>
            <a:r>
              <a:rPr lang="en-US" sz="2000" dirty="0"/>
              <a:t>2014 </a:t>
            </a:r>
            <a:r>
              <a:rPr lang="en-US" sz="2000" dirty="0" smtClean="0"/>
              <a:t>	(</a:t>
            </a:r>
            <a:r>
              <a:rPr lang="en-US" sz="2000" dirty="0"/>
              <a:t>+4 months float)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Module </a:t>
            </a:r>
            <a:r>
              <a:rPr lang="en-US" sz="2000" dirty="0"/>
              <a:t>assembly 50% completed: </a:t>
            </a:r>
            <a:r>
              <a:rPr lang="en-US" sz="2000" dirty="0" smtClean="0"/>
              <a:t>	March</a:t>
            </a:r>
            <a:r>
              <a:rPr lang="en-US" sz="2000" dirty="0"/>
              <a:t>, 2016 </a:t>
            </a:r>
            <a:r>
              <a:rPr lang="en-US" sz="2000" dirty="0" smtClean="0"/>
              <a:t>		(</a:t>
            </a:r>
            <a:r>
              <a:rPr lang="en-US" sz="2000" dirty="0"/>
              <a:t>+4 months float)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Construction </a:t>
            </a:r>
            <a:r>
              <a:rPr lang="en-US" sz="2000" dirty="0"/>
              <a:t>is completed: </a:t>
            </a:r>
            <a:r>
              <a:rPr lang="en-US" sz="2000" dirty="0" smtClean="0"/>
              <a:t>			September </a:t>
            </a:r>
            <a:r>
              <a:rPr lang="en-US" sz="2000" dirty="0"/>
              <a:t>2016 </a:t>
            </a:r>
            <a:r>
              <a:rPr lang="en-US" sz="2000" dirty="0" smtClean="0"/>
              <a:t>	(</a:t>
            </a:r>
            <a:r>
              <a:rPr lang="en-US" sz="2000" dirty="0"/>
              <a:t>+9 months float)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6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075" y="841664"/>
            <a:ext cx="88639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Note:  	HCAL-J module 270 lbs.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288 Modules -&gt; 39 tons (+ front plate + stand)</a:t>
            </a:r>
          </a:p>
          <a:p>
            <a:endParaRPr lang="en-US" sz="2000" dirty="0"/>
          </a:p>
          <a:p>
            <a:r>
              <a:rPr lang="en-US" sz="2000" dirty="0" smtClean="0"/>
              <a:t>HCAL-J to be stacked in 4 subassemblies suitable for 20 ton crane</a:t>
            </a:r>
          </a:p>
          <a:p>
            <a:endParaRPr lang="en-US" sz="2000" dirty="0" smtClean="0"/>
          </a:p>
          <a:p>
            <a:r>
              <a:rPr lang="en-US" sz="2000" dirty="0" smtClean="0"/>
              <a:t>Mechanical Engineer  undergrad performing SOLIDWORKS-based deflection studies</a:t>
            </a:r>
          </a:p>
          <a:p>
            <a:endParaRPr lang="en-US" dirty="0" smtClean="0"/>
          </a:p>
        </p:txBody>
      </p:sp>
      <p:pic>
        <p:nvPicPr>
          <p:cNvPr id="5" name="Picture 4" descr="HCAL_Crustac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11" y="3606800"/>
            <a:ext cx="1738977" cy="2874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9248" y="4724015"/>
            <a:ext cx="3255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Exo</a:t>
            </a:r>
            <a:r>
              <a:rPr lang="en-US" sz="2400" dirty="0" smtClean="0"/>
              <a:t>-skeleton Crustacean</a:t>
            </a:r>
          </a:p>
          <a:p>
            <a:pPr algn="ctr"/>
            <a:r>
              <a:rPr lang="en-US" sz="2400" dirty="0" smtClean="0"/>
              <a:t>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075" y="21590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Further Future:	Subassembly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3038" y="2280722"/>
            <a:ext cx="2221606" cy="919678"/>
            <a:chOff x="3581400" y="3155734"/>
            <a:chExt cx="2221606" cy="919678"/>
          </a:xfrm>
        </p:grpSpPr>
        <p:sp>
          <p:nvSpPr>
            <p:cNvPr id="6" name="TextBox 5"/>
            <p:cNvSpPr txBox="1"/>
            <p:nvPr/>
          </p:nvSpPr>
          <p:spPr>
            <a:xfrm>
              <a:off x="5008880" y="368808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729507" y="3197086"/>
              <a:ext cx="341634" cy="878326"/>
              <a:chOff x="1676400" y="1295400"/>
              <a:chExt cx="527304" cy="161848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075090" y="3197086"/>
              <a:ext cx="341634" cy="878326"/>
              <a:chOff x="1676400" y="1295400"/>
              <a:chExt cx="527304" cy="161848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420673" y="3197086"/>
              <a:ext cx="341634" cy="878326"/>
              <a:chOff x="1676400" y="1295400"/>
              <a:chExt cx="527304" cy="1618488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766256" y="3197086"/>
              <a:ext cx="341634" cy="878326"/>
              <a:chOff x="1676400" y="1295400"/>
              <a:chExt cx="527304" cy="161848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111839" y="3197086"/>
              <a:ext cx="341634" cy="878326"/>
              <a:chOff x="1676400" y="1295400"/>
              <a:chExt cx="527304" cy="1618488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57423" y="3197086"/>
              <a:ext cx="341634" cy="878326"/>
              <a:chOff x="1676400" y="1295400"/>
              <a:chExt cx="527304" cy="161848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676400" y="1295400"/>
                <a:ext cx="228600" cy="161848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9050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057400" y="1295400"/>
                <a:ext cx="146304" cy="16184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5457423" y="3155734"/>
              <a:ext cx="148107" cy="909754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729507" y="3155734"/>
              <a:ext cx="1184856" cy="909754"/>
              <a:chOff x="1447800" y="3200400"/>
              <a:chExt cx="1828800" cy="16764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447800" y="3200400"/>
                <a:ext cx="228600" cy="167640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981200" y="3200400"/>
                <a:ext cx="228600" cy="167640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514600" y="3200400"/>
                <a:ext cx="228600" cy="167640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048000" y="3200400"/>
                <a:ext cx="228600" cy="167640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5111839" y="3155734"/>
              <a:ext cx="148107" cy="909754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877614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223197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568780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914363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259946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605530" y="3197086"/>
              <a:ext cx="1974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3581400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77614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23197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68780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14363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259946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654899" y="3238439"/>
              <a:ext cx="148107" cy="8270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5471"/>
            <a:ext cx="8229600" cy="79747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HCAL-J Design</a:t>
            </a:r>
            <a:endParaRPr lang="en-US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520" y="567945"/>
            <a:ext cx="5867400" cy="163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Modular Design: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	15 cm x 15 cm x ~ 1m modules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	40 layers scintillator and iron per module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288 Modules (39 tons)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6816" y="5715000"/>
            <a:ext cx="339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288 modules for </a:t>
            </a:r>
            <a:r>
              <a:rPr lang="en-US" sz="2000" dirty="0" err="1" smtClean="0">
                <a:solidFill>
                  <a:srgbClr val="FF0000"/>
                </a:solidFill>
              </a:rPr>
              <a:t>JLab</a:t>
            </a:r>
            <a:r>
              <a:rPr lang="en-US" sz="2000" dirty="0" smtClean="0">
                <a:solidFill>
                  <a:srgbClr val="FF0000"/>
                </a:solidFill>
              </a:rPr>
              <a:t> HCAL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14" y="527076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HCAL-J concept is based </a:t>
            </a:r>
            <a:r>
              <a:rPr lang="en-US" sz="2000" dirty="0"/>
              <a:t>on COMPASS </a:t>
            </a:r>
            <a:r>
              <a:rPr lang="en-US" sz="2000" dirty="0" smtClean="0"/>
              <a:t>HCAL1, but…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Faster scintillator and </a:t>
            </a:r>
            <a:r>
              <a:rPr lang="en-US" sz="2000" dirty="0" smtClean="0"/>
              <a:t>wavelength shifter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Wavelength shifter moved to center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2 inch PMTs faster, better quantum efficiency</a:t>
            </a:r>
            <a:endParaRPr lang="en-US" sz="2000" dirty="0"/>
          </a:p>
        </p:txBody>
      </p:sp>
      <p:pic>
        <p:nvPicPr>
          <p:cNvPr id="4" name="Picture 3" descr="calo_11x2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3501" y="533400"/>
            <a:ext cx="2590800" cy="4737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180421" y="2375333"/>
            <a:ext cx="23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 Modules (360cm)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801393">
            <a:off x="5844959" y="4701348"/>
            <a:ext cx="241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 Modules (180 cm)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D883-3015-4820-A588-D31DFE3379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4311134"/>
            <a:ext cx="136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615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Absorbers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  <a:endCxn id="41" idx="2"/>
          </p:cNvCxnSpPr>
          <p:nvPr/>
        </p:nvCxnSpPr>
        <p:spPr>
          <a:xfrm flipH="1" flipV="1">
            <a:off x="988454" y="4243298"/>
            <a:ext cx="154546" cy="5573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60695" y="2628402"/>
            <a:ext cx="212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Shifter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62507" y="3374896"/>
            <a:ext cx="341634" cy="878326"/>
            <a:chOff x="1676400" y="1295400"/>
            <a:chExt cx="527304" cy="1618488"/>
          </a:xfrm>
        </p:grpSpPr>
        <p:sp>
          <p:nvSpPr>
            <p:cNvPr id="67" name="Rectangle 66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8090" y="3374896"/>
            <a:ext cx="341634" cy="878326"/>
            <a:chOff x="1676400" y="1295400"/>
            <a:chExt cx="527304" cy="1618488"/>
          </a:xfrm>
        </p:grpSpPr>
        <p:sp>
          <p:nvSpPr>
            <p:cNvPr id="64" name="Rectangle 63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53673" y="3374896"/>
            <a:ext cx="341634" cy="878326"/>
            <a:chOff x="1676400" y="1295400"/>
            <a:chExt cx="527304" cy="1618488"/>
          </a:xfrm>
        </p:grpSpPr>
        <p:sp>
          <p:nvSpPr>
            <p:cNvPr id="61" name="Rectangle 60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99256" y="3374896"/>
            <a:ext cx="341634" cy="878326"/>
            <a:chOff x="1676400" y="1295400"/>
            <a:chExt cx="527304" cy="1618488"/>
          </a:xfrm>
        </p:grpSpPr>
        <p:sp>
          <p:nvSpPr>
            <p:cNvPr id="58" name="Rectangle 57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44839" y="3374896"/>
            <a:ext cx="341634" cy="878326"/>
            <a:chOff x="1676400" y="1295400"/>
            <a:chExt cx="527304" cy="1618488"/>
          </a:xfrm>
        </p:grpSpPr>
        <p:sp>
          <p:nvSpPr>
            <p:cNvPr id="55" name="Rectangle 54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90423" y="3374896"/>
            <a:ext cx="341634" cy="878326"/>
            <a:chOff x="1676400" y="1295400"/>
            <a:chExt cx="527304" cy="1618488"/>
          </a:xfrm>
        </p:grpSpPr>
        <p:sp>
          <p:nvSpPr>
            <p:cNvPr id="52" name="Rectangle 51"/>
            <p:cNvSpPr/>
            <p:nvPr/>
          </p:nvSpPr>
          <p:spPr>
            <a:xfrm>
              <a:off x="1676400" y="1295400"/>
              <a:ext cx="228600" cy="16184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050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57400" y="1295400"/>
              <a:ext cx="146304" cy="16184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90423" y="3333544"/>
            <a:ext cx="148107" cy="90975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62507" y="3333544"/>
            <a:ext cx="1184856" cy="909754"/>
            <a:chOff x="1447800" y="3200400"/>
            <a:chExt cx="1828800" cy="1676400"/>
          </a:xfrm>
        </p:grpSpPr>
        <p:sp>
          <p:nvSpPr>
            <p:cNvPr id="48" name="Rectangle 47"/>
            <p:cNvSpPr/>
            <p:nvPr/>
          </p:nvSpPr>
          <p:spPr>
            <a:xfrm>
              <a:off x="1447800" y="3200400"/>
              <a:ext cx="228600" cy="167640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81200" y="3200400"/>
              <a:ext cx="228600" cy="167640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14600" y="3200400"/>
              <a:ext cx="228600" cy="167640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48000" y="3200400"/>
              <a:ext cx="228600" cy="167640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44839" y="3333544"/>
            <a:ext cx="148107" cy="90975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210614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56197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01780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47363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2946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38530" y="3374896"/>
            <a:ext cx="1974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62507" y="3292191"/>
            <a:ext cx="3307724" cy="12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0714" y="3282382"/>
            <a:ext cx="3208986" cy="4135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60240" y="3168134"/>
            <a:ext cx="1036749" cy="3308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4400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10614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56197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01780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47363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92946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87899" y="3416249"/>
            <a:ext cx="148107" cy="8270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76400" y="3701534"/>
            <a:ext cx="1524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38400" y="3091934"/>
            <a:ext cx="5334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0001" y="3168134"/>
            <a:ext cx="61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PMT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5751" y="3232997"/>
            <a:ext cx="375920" cy="2155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399220" y="3242093"/>
            <a:ext cx="685100" cy="133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3281680" y="4034135"/>
            <a:ext cx="255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Rectangular to cylindrical</a:t>
            </a:r>
          </a:p>
          <a:p>
            <a:r>
              <a:rPr lang="en-US" dirty="0" smtClean="0"/>
              <a:t>Light Guide</a:t>
            </a:r>
            <a:endParaRPr lang="en-US" dirty="0"/>
          </a:p>
        </p:txBody>
      </p:sp>
      <p:sp>
        <p:nvSpPr>
          <p:cNvPr id="128" name="Left Brace 127"/>
          <p:cNvSpPr/>
          <p:nvPr/>
        </p:nvSpPr>
        <p:spPr>
          <a:xfrm rot="16200000">
            <a:off x="3809176" y="3436220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665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From Draft HCAL-J Statement of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Time Resolution</a:t>
            </a:r>
          </a:p>
          <a:p>
            <a:r>
              <a:rPr lang="en-US" dirty="0"/>
              <a:t>Simulations show that an </a:t>
            </a:r>
            <a:r>
              <a:rPr lang="en-US" dirty="0" err="1"/>
              <a:t>rms</a:t>
            </a:r>
            <a:r>
              <a:rPr lang="en-US" dirty="0"/>
              <a:t> time resolution of 1.0 ns from the HCAL detector, would result in a trigger efficiency of 80% for the </a:t>
            </a:r>
            <a:r>
              <a:rPr lang="en-US" dirty="0" err="1"/>
              <a:t>GEn</a:t>
            </a:r>
            <a:r>
              <a:rPr lang="en-US" dirty="0"/>
              <a:t> experiment.   This is acceptable as the minimum performance criteria, but the HCAL module geometry, scintillator materials, and </a:t>
            </a:r>
            <a:r>
              <a:rPr lang="en-US" dirty="0" err="1"/>
              <a:t>waveshifters</a:t>
            </a:r>
            <a:r>
              <a:rPr lang="en-US" dirty="0"/>
              <a:t> will be optimized to obtain a time resolution better than 1.0 ns </a:t>
            </a:r>
            <a:r>
              <a:rPr lang="en-US" dirty="0" err="1"/>
              <a:t>rms</a:t>
            </a:r>
            <a:r>
              <a:rPr lang="en-US" dirty="0"/>
              <a:t> with an overall goal of achieving a time resolution closer to 0.5 ns 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CD3D-338F-B04D-9C5D-1CC86693CBE0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01700" y="5461000"/>
            <a:ext cx="762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1700" y="5969000"/>
            <a:ext cx="580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HCAL_Muon_TImingOleg_JLAB-3-21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1536700"/>
            <a:ext cx="659384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436753">
            <a:off x="2365585" y="568556"/>
            <a:ext cx="634275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COMPASS HCAL Module </a:t>
            </a:r>
            <a:r>
              <a:rPr lang="en-US" sz="2400" dirty="0" err="1" smtClean="0"/>
              <a:t>Muon</a:t>
            </a:r>
            <a:r>
              <a:rPr lang="en-US" sz="2400" dirty="0" smtClean="0"/>
              <a:t> Timing Resolution</a:t>
            </a:r>
          </a:p>
          <a:p>
            <a:r>
              <a:rPr lang="en-US" sz="2400" dirty="0" smtClean="0"/>
              <a:t>From Oleg  SBS Presentation, Mar. 2012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20706258">
            <a:off x="6661" y="3434081"/>
            <a:ext cx="24288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Resolution: 620 </a:t>
            </a:r>
            <a:r>
              <a:rPr lang="en-US" dirty="0" err="1" smtClean="0"/>
              <a:t>ps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40480"/>
            <a:ext cx="245872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07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MuonTimeResolution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524000"/>
            <a:ext cx="711200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436753">
            <a:off x="2881046" y="526416"/>
            <a:ext cx="551500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From DOE Review Presentation, Nov. 2013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6146800" y="4226560"/>
            <a:ext cx="1026160" cy="375920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187440" y="4602480"/>
            <a:ext cx="1026160" cy="375920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6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1946"/>
            <a:ext cx="9143999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Proto-2 Construction and Testing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HCAL-J Proto1 (Mechanical Prototype) Completed Fall 2013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Custom Extruded Scintillator delivered to CMU Jan. 2014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HCAL-J Proto2 (Working Prototype) Completed May. 2014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Timing Test Results June, 2014</a:t>
            </a:r>
          </a:p>
        </p:txBody>
      </p:sp>
      <p:pic>
        <p:nvPicPr>
          <p:cNvPr id="6" name="Picture 5" descr="Proto2_Half_Loaded_with_W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1" y="2635447"/>
            <a:ext cx="3779520" cy="2834640"/>
          </a:xfrm>
          <a:prstGeom prst="rect">
            <a:avLst/>
          </a:prstGeom>
        </p:spPr>
      </p:pic>
      <p:pic>
        <p:nvPicPr>
          <p:cNvPr id="8" name="Picture 7" descr="Proto2_with_UV_light_Pic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2919" y="2637208"/>
            <a:ext cx="3793608" cy="2845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969" y="6079053"/>
            <a:ext cx="1278528" cy="64633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Proto 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50% loaded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1121" y="6079053"/>
            <a:ext cx="1620957" cy="64633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50 % Loaded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Lit with UV LED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9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625635"/>
            <a:ext cx="2133600" cy="365125"/>
          </a:xfrm>
        </p:spPr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photoHCALJ_MuonTestSet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399" y="1788160"/>
            <a:ext cx="4307840" cy="3230881"/>
          </a:xfrm>
          <a:prstGeom prst="rect">
            <a:avLst/>
          </a:prstGeom>
        </p:spPr>
      </p:pic>
      <p:pic>
        <p:nvPicPr>
          <p:cNvPr id="4" name="Picture 3" descr="photoHCALJ_ScopeSign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195" y="1788161"/>
            <a:ext cx="4307840" cy="323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7285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Cosmic Ray Test Setup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78" y="5826805"/>
            <a:ext cx="338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Set up for </a:t>
            </a:r>
            <a:r>
              <a:rPr lang="en-US" sz="2400" dirty="0" err="1" smtClean="0">
                <a:solidFill>
                  <a:srgbClr val="FF0000"/>
                </a:solidFill>
              </a:rPr>
              <a:t>cosmics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9440" y="5873165"/>
            <a:ext cx="346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pulses from </a:t>
            </a:r>
            <a:r>
              <a:rPr lang="en-US" sz="2400" dirty="0" err="1" smtClean="0">
                <a:solidFill>
                  <a:srgbClr val="FF0000"/>
                </a:solidFill>
              </a:rPr>
              <a:t>cosmics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56400" y="3754165"/>
            <a:ext cx="680720" cy="2072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75760" y="2118405"/>
            <a:ext cx="87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5385" y="945669"/>
            <a:ext cx="127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Scintillators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385" y="4048805"/>
            <a:ext cx="127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&amp;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Scintillators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2976880" y="1268835"/>
            <a:ext cx="1138505" cy="138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2976880" y="2303071"/>
            <a:ext cx="1198880" cy="394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76880" y="4394245"/>
            <a:ext cx="1198880" cy="26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Vahe’s</a:t>
            </a:r>
            <a:r>
              <a:rPr lang="en-US" sz="2800" b="1" dirty="0" smtClean="0">
                <a:solidFill>
                  <a:srgbClr val="FF0000"/>
                </a:solidFill>
              </a:rPr>
              <a:t> First Proto2 Cosmic Ray Measurements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230" y="1529046"/>
            <a:ext cx="8937964" cy="3411220"/>
            <a:chOff x="59411" y="1821180"/>
            <a:chExt cx="8937964" cy="3411220"/>
          </a:xfrm>
        </p:grpSpPr>
        <p:pic>
          <p:nvPicPr>
            <p:cNvPr id="6" name="Picture 5" descr="hcal_signa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2" y="1821180"/>
              <a:ext cx="4496812" cy="3045460"/>
            </a:xfrm>
            <a:prstGeom prst="rect">
              <a:avLst/>
            </a:prstGeom>
          </p:spPr>
        </p:pic>
        <p:pic>
          <p:nvPicPr>
            <p:cNvPr id="7" name="Picture 6" descr="hcal_time_walk_cor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812" y="1821180"/>
              <a:ext cx="4500563" cy="304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411" y="4694674"/>
              <a:ext cx="8937963" cy="53772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1052" y="4694674"/>
              <a:ext cx="1400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ADC Channel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63052" y="4684514"/>
              <a:ext cx="1400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ADC Channel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8252" y="2042160"/>
              <a:ext cx="268228" cy="883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609615" y="3385820"/>
              <a:ext cx="1957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</a:t>
              </a:r>
              <a:r>
                <a:rPr lang="en-US" baseline="-25000" dirty="0" smtClean="0">
                  <a:latin typeface="Times"/>
                  <a:cs typeface="Times"/>
                </a:rPr>
                <a:t>HCALJ</a:t>
              </a:r>
              <a:r>
                <a:rPr lang="en-US" dirty="0" smtClean="0">
                  <a:latin typeface="Times"/>
                  <a:cs typeface="Times"/>
                </a:rPr>
                <a:t> –</a:t>
              </a:r>
              <a:r>
                <a:rPr lang="en-US" dirty="0" err="1" smtClean="0">
                  <a:latin typeface="Times"/>
                  <a:cs typeface="Times"/>
                </a:rPr>
                <a:t>T</a:t>
              </a:r>
              <a:r>
                <a:rPr lang="en-US" baseline="-25000" dirty="0" err="1" smtClean="0">
                  <a:latin typeface="Times"/>
                  <a:cs typeface="Times"/>
                </a:rPr>
                <a:t>trigger</a:t>
              </a:r>
              <a:r>
                <a:rPr lang="en-US" baseline="-25000" dirty="0" smtClean="0">
                  <a:latin typeface="Times"/>
                  <a:cs typeface="Times"/>
                </a:rPr>
                <a:t>  </a:t>
              </a:r>
              <a:r>
                <a:rPr lang="en-US" dirty="0" smtClean="0"/>
                <a:t>(ns)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22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24A1B-7A77-4189-9DA2-6DE57A2AE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" y="4697888"/>
            <a:ext cx="9136379" cy="2092881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HCAL-J Proto-2 </a:t>
            </a:r>
            <a:r>
              <a:rPr lang="en-US" sz="2400" dirty="0" err="1" smtClean="0">
                <a:solidFill>
                  <a:srgbClr val="FF0000"/>
                </a:solidFill>
              </a:rPr>
              <a:t>Muon</a:t>
            </a:r>
            <a:r>
              <a:rPr lang="en-US" sz="2400" dirty="0" smtClean="0">
                <a:solidFill>
                  <a:srgbClr val="FF0000"/>
                </a:solidFill>
              </a:rPr>
              <a:t> Time Resolution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Start-time corrected:  </a:t>
            </a:r>
            <a:r>
              <a:rPr lang="en-US" sz="3200" dirty="0" err="1" smtClean="0"/>
              <a:t>σ</a:t>
            </a:r>
            <a:r>
              <a:rPr lang="en-US" sz="3200" dirty="0" smtClean="0"/>
              <a:t> = 340± 13 </a:t>
            </a:r>
            <a:r>
              <a:rPr lang="en-US" sz="3200" dirty="0" err="1" smtClean="0"/>
              <a:t>ps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Expect </a:t>
            </a:r>
            <a:r>
              <a:rPr lang="en-US" sz="2800" dirty="0" err="1"/>
              <a:t>σ</a:t>
            </a:r>
            <a:r>
              <a:rPr lang="en-US" sz="2800" dirty="0"/>
              <a:t> </a:t>
            </a:r>
            <a:r>
              <a:rPr lang="en-US" sz="2800" dirty="0" smtClean="0"/>
              <a:t>~265 </a:t>
            </a:r>
            <a:r>
              <a:rPr lang="en-US" sz="2800" dirty="0" err="1" smtClean="0"/>
              <a:t>ps</a:t>
            </a:r>
            <a:r>
              <a:rPr lang="en-US" sz="2800" dirty="0" smtClean="0"/>
              <a:t> </a:t>
            </a:r>
            <a:r>
              <a:rPr lang="en-US" sz="2400" dirty="0" smtClean="0"/>
              <a:t>if photo-electrons doubles with better light guide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	Note: COMPASS HCAL cosmic measurements: </a:t>
            </a:r>
            <a:r>
              <a:rPr lang="en-US" sz="2800" dirty="0" err="1" smtClean="0"/>
              <a:t>σ</a:t>
            </a:r>
            <a:r>
              <a:rPr lang="en-US" sz="2800" dirty="0" smtClean="0"/>
              <a:t> = 620 </a:t>
            </a:r>
            <a:r>
              <a:rPr lang="en-US" sz="2800" dirty="0" err="1" smtClean="0"/>
              <a:t>ps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7620" y="307"/>
            <a:ext cx="9144000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Cosmic Ray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iming </a:t>
            </a: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easurements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839" y="1268971"/>
            <a:ext cx="4320541" cy="3110746"/>
            <a:chOff x="71120" y="1036321"/>
            <a:chExt cx="4320541" cy="3110746"/>
          </a:xfrm>
        </p:grpSpPr>
        <p:pic>
          <p:nvPicPr>
            <p:cNvPr id="7" name="Picture 6" descr="trigger_timereso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" y="1036321"/>
              <a:ext cx="4320541" cy="292608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1120" y="3777735"/>
              <a:ext cx="4320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T</a:t>
              </a:r>
              <a:r>
                <a:rPr lang="en-US" baseline="-25000" dirty="0" smtClean="0"/>
                <a:t>Trig1</a:t>
              </a:r>
              <a:r>
                <a:rPr lang="en-US" dirty="0" smtClean="0"/>
                <a:t> – T</a:t>
              </a:r>
              <a:r>
                <a:rPr lang="en-US" baseline="-25000" dirty="0" smtClean="0"/>
                <a:t>Trig2</a:t>
              </a:r>
              <a:r>
                <a:rPr lang="en-US" dirty="0" smtClean="0"/>
                <a:t> (ns)          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9186" y="1201421"/>
            <a:ext cx="4320540" cy="3178296"/>
            <a:chOff x="4669186" y="1036321"/>
            <a:chExt cx="4320540" cy="3178296"/>
          </a:xfrm>
        </p:grpSpPr>
        <p:pic>
          <p:nvPicPr>
            <p:cNvPr id="3" name="Picture 2" descr="hcal_timeresol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186" y="1036321"/>
              <a:ext cx="4320540" cy="292608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669186" y="3845285"/>
              <a:ext cx="4320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T</a:t>
              </a:r>
              <a:r>
                <a:rPr lang="en-US" baseline="-25000" dirty="0" smtClean="0">
                  <a:latin typeface="Times"/>
                  <a:cs typeface="Times"/>
                </a:rPr>
                <a:t>HCALJ</a:t>
              </a:r>
              <a:r>
                <a:rPr lang="en-US" dirty="0" smtClean="0"/>
                <a:t> -  (T</a:t>
              </a:r>
              <a:r>
                <a:rPr lang="en-US" baseline="-25000" dirty="0" smtClean="0"/>
                <a:t>Trig1</a:t>
              </a:r>
              <a:r>
                <a:rPr lang="en-US" dirty="0" smtClean="0"/>
                <a:t> +T</a:t>
              </a:r>
              <a:r>
                <a:rPr lang="en-US" baseline="-25000" dirty="0" smtClean="0"/>
                <a:t>Trig2</a:t>
              </a:r>
              <a:r>
                <a:rPr lang="en-US" dirty="0" smtClean="0"/>
                <a:t>)/2  (ns)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22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473</Words>
  <Application>Microsoft Macintosh PowerPoint</Application>
  <PresentationFormat>On-screen Show (4:3)</PresentationFormat>
  <Paragraphs>148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HCAL-J Status</vt:lpstr>
      <vt:lpstr>HCAL-J Design</vt:lpstr>
      <vt:lpstr>From Draft HCAL-J Statement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Franklin</dc:creator>
  <cp:lastModifiedBy>Gregg Franklin</cp:lastModifiedBy>
  <cp:revision>73</cp:revision>
  <cp:lastPrinted>2014-06-10T19:54:48Z</cp:lastPrinted>
  <dcterms:created xsi:type="dcterms:W3CDTF">2014-06-03T17:56:49Z</dcterms:created>
  <dcterms:modified xsi:type="dcterms:W3CDTF">2014-07-08T01:45:32Z</dcterms:modified>
</cp:coreProperties>
</file>